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9" r:id="rId2"/>
    <p:sldId id="256" r:id="rId3"/>
    <p:sldId id="270" r:id="rId4"/>
    <p:sldId id="276" r:id="rId5"/>
    <p:sldId id="272" r:id="rId6"/>
    <p:sldId id="271" r:id="rId7"/>
    <p:sldId id="273" r:id="rId8"/>
    <p:sldId id="274" r:id="rId9"/>
    <p:sldId id="261" r:id="rId10"/>
    <p:sldId id="260" r:id="rId11"/>
    <p:sldId id="262" r:id="rId12"/>
    <p:sldId id="263" r:id="rId13"/>
    <p:sldId id="264" r:id="rId14"/>
    <p:sldId id="265" r:id="rId15"/>
    <p:sldId id="266" r:id="rId16"/>
    <p:sldId id="267" r:id="rId17"/>
    <p:sldId id="25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2880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</a:rPr>
              <a:t>Складаназлучаныя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 сказы 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err="1" smtClean="0">
                <a:solidFill>
                  <a:srgbClr val="00B050"/>
                </a:solidFill>
              </a:rPr>
              <a:t>і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Знакі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прыпынку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ў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іх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2143116"/>
            <a:ext cx="3919534" cy="428628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для слухачоў </a:t>
            </a:r>
          </a:p>
          <a:p>
            <a:pPr algn="ctr"/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падрыхтоўчага аддзялення </a:t>
            </a:r>
          </a:p>
          <a:p>
            <a:pPr algn="ctr"/>
            <a:r>
              <a:rPr lang="be-BY" b="1" dirty="0" smtClean="0">
                <a:solidFill>
                  <a:schemeClr val="accent1">
                    <a:lumMod val="75000"/>
                  </a:schemeClr>
                </a:solidFill>
              </a:rPr>
              <a:t>і падрыхтоўчых курсаў</a:t>
            </a:r>
            <a:endParaRPr lang="be-BY" alt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CC9900"/>
              </a:solidFill>
            </a:endParaRPr>
          </a:p>
          <a:p>
            <a:pPr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CC9900"/>
                </a:solidFill>
              </a:rPr>
              <a:t>Складальнік  </a:t>
            </a:r>
            <a:r>
              <a:rPr lang="be-BY" altLang="ru-RU" b="1" dirty="0" smtClean="0">
                <a:solidFill>
                  <a:srgbClr val="CC99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 smtClean="0">
                <a:solidFill>
                  <a:srgbClr val="CC9900"/>
                </a:solidFill>
              </a:rPr>
              <a:t>  </a:t>
            </a:r>
          </a:p>
          <a:p>
            <a:pPr>
              <a:spcBef>
                <a:spcPct val="0"/>
              </a:spcBef>
              <a:buClrTx/>
            </a:pPr>
            <a:r>
              <a:rPr lang="be-BY" altLang="ru-RU" sz="2800" b="1" dirty="0" smtClean="0">
                <a:solidFill>
                  <a:srgbClr val="CC9900"/>
                </a:solidFill>
              </a:rPr>
              <a:t>дацэнт кафедры </a:t>
            </a:r>
          </a:p>
          <a:p>
            <a:pPr>
              <a:spcBef>
                <a:spcPct val="0"/>
              </a:spcBef>
              <a:buClrTx/>
            </a:pPr>
            <a:r>
              <a:rPr lang="be-BY" altLang="ru-RU" sz="2800" b="1" dirty="0" smtClean="0">
                <a:solidFill>
                  <a:srgbClr val="CC9900"/>
                </a:solidFill>
              </a:rPr>
              <a:t>давузаўскай падрыхтоўкі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be-BY" altLang="ru-RU" sz="2800" b="1" dirty="0" smtClean="0">
                <a:solidFill>
                  <a:srgbClr val="CC9900"/>
                </a:solidFill>
              </a:rPr>
              <a:t>і прафарыентацыі </a:t>
            </a:r>
          </a:p>
          <a:p>
            <a:pPr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chemeClr val="accent1">
                    <a:lumMod val="75000"/>
                  </a:schemeClr>
                </a:solidFill>
              </a:rPr>
              <a:t>С.В. Чайкова</a:t>
            </a:r>
            <a:endParaRPr lang="ru-RU" dirty="0"/>
          </a:p>
        </p:txBody>
      </p:sp>
      <p:pic>
        <p:nvPicPr>
          <p:cNvPr id="5" name="Picture 2" descr="C:\Users\Chajkova\Documents\ae390cd3d6970d7133ccc11c4242ce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3116"/>
            <a:ext cx="464347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100" b="1" dirty="0" smtClean="0">
                <a:solidFill>
                  <a:srgbClr val="00B050"/>
                </a:solidFill>
              </a:rPr>
              <a:t/>
            </a:r>
            <a:br>
              <a:rPr lang="be-BY" sz="3100" b="1" dirty="0" smtClean="0">
                <a:solidFill>
                  <a:srgbClr val="00B050"/>
                </a:solidFill>
              </a:rPr>
            </a:br>
            <a:r>
              <a:rPr lang="be-BY" sz="3100" b="1" dirty="0" smtClean="0">
                <a:solidFill>
                  <a:srgbClr val="00B050"/>
                </a:solidFill>
              </a:rPr>
              <a:t>3. Знакі прыпынку ў СКЛАДАНАЗЛУЧАНЫХ сказах:</a:t>
            </a:r>
            <a:br>
              <a:rPr lang="be-BY" sz="3100" b="1" dirty="0" smtClean="0">
                <a:solidFill>
                  <a:srgbClr val="00B050"/>
                </a:solidFill>
              </a:rPr>
            </a:br>
            <a:r>
              <a:rPr lang="be-BY" sz="2200" b="1" dirty="0" smtClean="0">
                <a:solidFill>
                  <a:srgbClr val="00B050"/>
                </a:solidFill>
              </a:rPr>
              <a:t/>
            </a:r>
            <a:br>
              <a:rPr lang="be-BY" sz="2200" b="1" dirty="0" smtClean="0">
                <a:solidFill>
                  <a:srgbClr val="00B050"/>
                </a:solidFill>
              </a:rPr>
            </a:br>
            <a:r>
              <a:rPr lang="be-BY" sz="2700" b="1" dirty="0" smtClean="0">
                <a:solidFill>
                  <a:srgbClr val="FF0000"/>
                </a:solidFill>
              </a:rPr>
              <a:t>коска  </a:t>
            </a:r>
            <a:r>
              <a:rPr lang="ru-RU" sz="2700" dirty="0" smtClean="0">
                <a:solidFill>
                  <a:srgbClr val="FFC000"/>
                </a:solidFill>
              </a:rPr>
              <a:t>(</a:t>
            </a:r>
            <a:r>
              <a:rPr lang="ru-RU" sz="2700" dirty="0" err="1" smtClean="0">
                <a:solidFill>
                  <a:srgbClr val="FFC000"/>
                </a:solidFill>
              </a:rPr>
              <a:t>працяг</a:t>
            </a:r>
            <a:r>
              <a:rPr lang="ru-RU" sz="2700" dirty="0" smtClean="0">
                <a:solidFill>
                  <a:srgbClr val="FFC000"/>
                </a:solidFill>
              </a:rPr>
              <a:t>)</a:t>
            </a:r>
            <a:endParaRPr lang="ru-RU" sz="2700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428736"/>
          <a:ext cx="8786874" cy="5405645"/>
        </p:xfrm>
        <a:graphic>
          <a:graphicData uri="http://schemas.openxmlformats.org/drawingml/2006/table">
            <a:tbl>
              <a:tblPr/>
              <a:tblGrid>
                <a:gridCol w="4429156"/>
                <a:gridCol w="4357718"/>
              </a:tblGrid>
              <a:tr h="20283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а)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Коска 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паміж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часткамі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складаназлучанага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сказа </a:t>
                      </a:r>
                      <a:r>
                        <a:rPr lang="ru-RU" sz="2000" b="1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ставіцца</a:t>
                      </a:r>
                      <a:r>
                        <a:rPr lang="ru-RU" sz="20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потым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з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атым</a:t>
                      </a:r>
                      <a:r>
                        <a:rPr lang="be-BY" sz="18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толькі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Сцямнела даўно на дварэ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толькі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сон не хіліў галавы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 Вясна пачала пераможны паход</a:t>
                      </a:r>
                      <a:r>
                        <a:rPr lang="be-BY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 толькі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ля плота ў садзе вялізна.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ды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ды 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і 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 то, ды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 то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далучальныя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Зашумела над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кручай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сасна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вярба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зацвіла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пры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дарозе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]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гэта</a:t>
                      </a:r>
                      <a:r>
                        <a:rPr lang="be-BY" sz="1800" b="1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значыць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[  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 іменна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тлумачальныя часткі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ні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ні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паўторныя спалучальныя злучнікі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Ні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лісце</a:t>
                      </a:r>
                      <a:r>
                        <a:rPr lang="be-BY" sz="18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не зашалясціць, </a:t>
                      </a:r>
                      <a:r>
                        <a:rPr lang="be-BY" sz="1800" b="1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ні</a:t>
                      </a:r>
                      <a:r>
                        <a:rPr lang="be-BY" sz="18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птушка не праляціць.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ды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спалучальныя часткі, якія абазначаюць адначасовыя або паслядоўныя з’явы, падзеі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Маўчала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восень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у тумане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ды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вербы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плакалі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цішы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215074" cy="200024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Б) Коска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err="1" smtClean="0">
                <a:solidFill>
                  <a:srgbClr val="00B050"/>
                </a:solidFill>
              </a:rPr>
              <a:t>паміж</a:t>
            </a: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be-BY" sz="2000" b="1" dirty="0" smtClean="0">
                <a:solidFill>
                  <a:srgbClr val="00B050"/>
                </a:solidFill>
              </a:rPr>
              <a:t>спалучальнымі </a:t>
            </a:r>
            <a:r>
              <a:rPr lang="ru-RU" sz="2000" b="1" dirty="0" err="1" smtClean="0">
                <a:solidFill>
                  <a:srgbClr val="00B050"/>
                </a:solidFill>
              </a:rPr>
              <a:t>часткамі</a:t>
            </a:r>
            <a:r>
              <a:rPr lang="ru-RU" sz="2000" b="1" dirty="0" smtClean="0">
                <a:solidFill>
                  <a:srgbClr val="00B050"/>
                </a:solidFill>
              </a:rPr>
              <a:t>  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err="1" smtClean="0">
                <a:solidFill>
                  <a:srgbClr val="00B050"/>
                </a:solidFill>
              </a:rPr>
              <a:t>складаназлучанага</a:t>
            </a:r>
            <a:r>
              <a:rPr lang="ru-RU" sz="2000" b="1" dirty="0" smtClean="0">
                <a:solidFill>
                  <a:srgbClr val="00B050"/>
                </a:solidFill>
              </a:rPr>
              <a:t> сказа </a:t>
            </a:r>
            <a:r>
              <a:rPr lang="ru-RU" sz="2000" dirty="0" smtClean="0">
                <a:solidFill>
                  <a:srgbClr val="00B050"/>
                </a:solidFill>
              </a:rPr>
              <a:t/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НЕ </a:t>
            </a:r>
            <a:r>
              <a:rPr lang="ru-RU" sz="2400" b="1" dirty="0" err="1" smtClean="0">
                <a:solidFill>
                  <a:srgbClr val="FF0000"/>
                </a:solidFill>
              </a:rPr>
              <a:t>ставіцца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071677"/>
          <a:ext cx="8858312" cy="4736163"/>
        </p:xfrm>
        <a:graphic>
          <a:graphicData uri="http://schemas.openxmlformats.org/drawingml/2006/table">
            <a:tbl>
              <a:tblPr/>
              <a:tblGrid>
                <a:gridCol w="5179860"/>
                <a:gridCol w="3678452"/>
              </a:tblGrid>
              <a:tr h="9428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палучальныя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маюць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аднародную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будову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асабліва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неразвітую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маларазвітую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цесна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звязаны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па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сэнс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Прайшла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зіма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настала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вясна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8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2)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спалучальныя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маюць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форму на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зыўных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сказаў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асабліва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неразвітых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маларазвітых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Сонца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вецер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Цемень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цішыня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Бяскрайні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стэп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мора травы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Раздолле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спакой.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8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3)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спалучальныя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маюць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форму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безасабовых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няпэўна-асабовых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або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абагульнена-асабовых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сказаў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Вечарэе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пахне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кветкамі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Цяплела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пахла вясною.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Світае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распагоджваецца.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8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4) Калі спалучальныя часткі маюць форму пытальных, клічных сказаў (з пытальнікам і клічнікам) і цесна звязаны па сэнсе.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Куды ісці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што рабіць?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Колькі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працы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колькі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сумлення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!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7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5)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спалучальныя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маюць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форму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абуджальных сказаў і цесна звязаны па сэнсе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Бярыце з роднага парога хлеб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песню бярыце ў шлях з сабою.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636" y="0"/>
            <a:ext cx="2857520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072330" cy="207167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Б) Коска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err="1" smtClean="0">
                <a:solidFill>
                  <a:srgbClr val="00B050"/>
                </a:solidFill>
              </a:rPr>
              <a:t>паміж</a:t>
            </a: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r>
              <a:rPr lang="be-BY" sz="2000" b="1" dirty="0" smtClean="0">
                <a:solidFill>
                  <a:srgbClr val="00B050"/>
                </a:solidFill>
              </a:rPr>
              <a:t>спалучальнымі </a:t>
            </a:r>
            <a:r>
              <a:rPr lang="ru-RU" sz="2000" b="1" dirty="0" err="1" smtClean="0">
                <a:solidFill>
                  <a:srgbClr val="00B050"/>
                </a:solidFill>
              </a:rPr>
              <a:t>часткамі</a:t>
            </a:r>
            <a:r>
              <a:rPr lang="ru-RU" sz="2000" b="1" dirty="0" smtClean="0">
                <a:solidFill>
                  <a:srgbClr val="00B050"/>
                </a:solidFill>
              </a:rPr>
              <a:t> </a:t>
            </a:r>
            <a:br>
              <a:rPr lang="ru-RU" sz="2000" b="1" dirty="0" smtClean="0">
                <a:solidFill>
                  <a:srgbClr val="00B050"/>
                </a:solidFill>
              </a:rPr>
            </a:br>
            <a:r>
              <a:rPr lang="ru-RU" sz="2000" b="1" dirty="0" err="1" smtClean="0">
                <a:solidFill>
                  <a:srgbClr val="00B050"/>
                </a:solidFill>
              </a:rPr>
              <a:t>складаназлучанага</a:t>
            </a:r>
            <a:r>
              <a:rPr lang="ru-RU" sz="2000" b="1" dirty="0" smtClean="0">
                <a:solidFill>
                  <a:srgbClr val="00B050"/>
                </a:solidFill>
              </a:rPr>
              <a:t> сказ</a:t>
            </a:r>
            <a:r>
              <a:rPr lang="ru-RU" sz="2000" dirty="0" smtClean="0">
                <a:solidFill>
                  <a:srgbClr val="00B050"/>
                </a:solidFill>
              </a:rPr>
              <a:t>а 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НЕ </a:t>
            </a:r>
            <a:r>
              <a:rPr lang="ru-RU" b="1" dirty="0" err="1" smtClean="0">
                <a:solidFill>
                  <a:srgbClr val="FF0000"/>
                </a:solidFill>
              </a:rPr>
              <a:t>ставіцца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428868"/>
          <a:ext cx="8858312" cy="3962400"/>
        </p:xfrm>
        <a:graphic>
          <a:graphicData uri="http://schemas.openxmlformats.org/drawingml/2006/table">
            <a:tbl>
              <a:tblPr/>
              <a:tblGrid>
                <a:gridCol w="4221538"/>
                <a:gridCol w="4636774"/>
              </a:tblGrid>
              <a:tr h="5465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6) Калі спалучальныя часткі супастаўляюцца або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супраць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пастаў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ляюцца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і маюць аднатыпную будову.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Times New Roman"/>
                          <a:ea typeface="Times New Roman"/>
                          <a:cs typeface="Times New Roman"/>
                        </a:rPr>
                        <a:t>У полі 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ru-RU" sz="2000" i="1">
                          <a:latin typeface="Times New Roman"/>
                          <a:ea typeface="Times New Roman"/>
                          <a:cs typeface="Times New Roman"/>
                        </a:rPr>
                        <a:t> рунь </a:t>
                      </a:r>
                      <a:r>
                        <a:rPr lang="ru-RU" sz="2000" b="1" i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>
                          <a:latin typeface="Times New Roman"/>
                          <a:ea typeface="Times New Roman"/>
                          <a:cs typeface="Times New Roman"/>
                        </a:rPr>
                        <a:t> ў небе 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ru-RU" sz="2000" i="1">
                          <a:latin typeface="Times New Roman"/>
                          <a:ea typeface="Times New Roman"/>
                          <a:cs typeface="Times New Roman"/>
                        </a:rPr>
                        <a:t> рунь.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 Ёсць ворагі </a:t>
                      </a:r>
                      <a:r>
                        <a:rPr lang="be-BY" sz="2000" b="1" i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 ёсць сябры.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7) Калі выказнік або яго звязка ў ІІ прэдыкатыўнай частцы апушчаны (паколькі ён ёсць у І частцы).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Сонца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будзе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свяціць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трава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зеляніцца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трава </a:t>
                      </a:r>
                      <a:r>
                        <a:rPr lang="be-BY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будзе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зеляніцца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Нівы будуць каласіцца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валошкі красаваць.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30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8)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спалучальныя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маюць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агульны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(я)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іх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даданы(я)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член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(ы)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сказа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Багата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адгуло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паводак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адцвіло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на лузе </a:t>
                      </a: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траў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Зноў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кружыцца, ападаючы, лістота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ў дарогу збіраюцца гусі.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У вясковым драўляным млыне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грукаюць жорны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сыплецца жытняя мука.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3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>
                          <a:latin typeface="Times New Roman"/>
                          <a:ea typeface="Times New Roman"/>
                          <a:cs typeface="Times New Roman"/>
                        </a:rPr>
                        <a:t>9) Калі часткі маюць агульную для іх часціцу (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хай</a:t>
                      </a:r>
                      <a:r>
                        <a:rPr lang="be-BY" sz="20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 няхай</a:t>
                      </a:r>
                      <a:r>
                        <a:rPr lang="be-BY" sz="20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 давай</a:t>
                      </a:r>
                      <a:r>
                        <a:rPr lang="be-BY" sz="200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>
                          <a:latin typeface="Times New Roman"/>
                          <a:ea typeface="Times New Roman"/>
                          <a:cs typeface="Times New Roman"/>
                        </a:rPr>
                        <a:t> давайце</a:t>
                      </a:r>
                      <a:r>
                        <a:rPr lang="be-BY" sz="200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Хай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шчасце куецца на свеце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вечная дружба расце.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7884" y="0"/>
            <a:ext cx="3143272" cy="2428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643702" cy="278605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Б) Коска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err="1" smtClean="0">
                <a:solidFill>
                  <a:srgbClr val="00B050"/>
                </a:solidFill>
              </a:rPr>
              <a:t>паміж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be-BY" sz="2800" b="1" dirty="0" smtClean="0">
                <a:solidFill>
                  <a:srgbClr val="00B050"/>
                </a:solidFill>
              </a:rPr>
              <a:t>спалучальнымі </a:t>
            </a:r>
            <a:r>
              <a:rPr lang="ru-RU" sz="2800" b="1" dirty="0" err="1" smtClean="0">
                <a:solidFill>
                  <a:srgbClr val="00B050"/>
                </a:solidFill>
              </a:rPr>
              <a:t>часткамі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</a:rPr>
              <a:t/>
            </a:r>
            <a:br>
              <a:rPr lang="en-US" sz="2800" b="1" dirty="0" smtClean="0">
                <a:solidFill>
                  <a:srgbClr val="00B050"/>
                </a:solidFill>
              </a:rPr>
            </a:br>
            <a:r>
              <a:rPr lang="ru-RU" sz="2800" b="1" dirty="0" err="1" smtClean="0">
                <a:solidFill>
                  <a:srgbClr val="00B050"/>
                </a:solidFill>
              </a:rPr>
              <a:t>складаназлучанага</a:t>
            </a:r>
            <a:r>
              <a:rPr lang="ru-RU" sz="2800" b="1" dirty="0" smtClean="0">
                <a:solidFill>
                  <a:srgbClr val="00B050"/>
                </a:solidFill>
              </a:rPr>
              <a:t> сказа 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НЕ </a:t>
            </a:r>
            <a:r>
              <a:rPr lang="ru-RU" sz="2800" b="1" dirty="0" err="1" smtClean="0">
                <a:solidFill>
                  <a:srgbClr val="FF0000"/>
                </a:solidFill>
              </a:rPr>
              <a:t>ставіцца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3071811"/>
          <a:ext cx="8858312" cy="3641056"/>
        </p:xfrm>
        <a:graphic>
          <a:graphicData uri="http://schemas.openxmlformats.org/drawingml/2006/table">
            <a:tbl>
              <a:tblPr/>
              <a:tblGrid>
                <a:gridCol w="4429156"/>
                <a:gridCol w="4429156"/>
              </a:tblGrid>
              <a:tr h="12707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10) Калі часткі маюць агульнае для іх пабочнае слова ці спалучэнне слоў.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Відаць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тут быў нядаўна рамонт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яшчэ не паспелі зрабіць парадку.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Бывае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я трошкі нашкоджу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мама злуецца.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2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11) Калі дзейнік другой часткі выражаны займеннікам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сам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 якім узмацняецца дзейнік першай часткі.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І стане мой сынок на ножкі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ды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пойдзе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сам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хадзіць-гуляць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 Я глядзеў на заплаканую маці </a:t>
                      </a: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 сам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быў блізкі да плачу.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11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12)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маюць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агульную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ля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іх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даданую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(у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дадзеным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выпадку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гэта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ўжо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сказ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камбінаванай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будовы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Калі ён прачнуўся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ужо ярка свяціла сонейка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чырыкалі непаседлівыя вераб’і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0826" y="1071546"/>
            <a:ext cx="2515150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91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FF0000"/>
                </a:solidFill>
              </a:rPr>
              <a:t>В) Кропка з коскай </a:t>
            </a:r>
            <a:r>
              <a:rPr lang="be-BY" b="1" dirty="0" smtClean="0"/>
              <a:t/>
            </a:r>
            <a:br>
              <a:rPr lang="be-BY" b="1" dirty="0" smtClean="0"/>
            </a:br>
            <a:r>
              <a:rPr lang="be-BY" sz="2700" b="1" dirty="0" smtClean="0">
                <a:solidFill>
                  <a:srgbClr val="00B050"/>
                </a:solidFill>
              </a:rPr>
              <a:t>паміж часткамі складаназлучанага сказа</a:t>
            </a:r>
            <a:r>
              <a:rPr lang="ru-RU" sz="2700" b="1" dirty="0" smtClean="0">
                <a:solidFill>
                  <a:srgbClr val="00B050"/>
                </a:solidFill>
              </a:rPr>
              <a:t/>
            </a:r>
            <a:br>
              <a:rPr lang="ru-RU" sz="2700" b="1" dirty="0" smtClean="0">
                <a:solidFill>
                  <a:srgbClr val="00B050"/>
                </a:solidFill>
              </a:rPr>
            </a:br>
            <a:endParaRPr lang="ru-RU" sz="27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428736"/>
          <a:ext cx="8643998" cy="4754880"/>
        </p:xfrm>
        <a:graphic>
          <a:graphicData uri="http://schemas.openxmlformats.org/drawingml/2006/table">
            <a:tbl>
              <a:tblPr/>
              <a:tblGrid>
                <a:gridCol w="4143404"/>
                <a:gridCol w="4500594"/>
              </a:tblGrid>
              <a:tr h="57150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ставіцца паміж развітымі часткамі,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якія маюць свае знакі прыпынку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be-BY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і  вызначаюцца бόльшай самастойнасцю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[… О,  О… ]; </a:t>
                      </a:r>
                      <a:r>
                        <a:rPr lang="ru-RU" sz="2400" b="1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[ …, як…,… ]</a:t>
                      </a: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ды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паміж спалучальнымі часткамі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Вее вецер, свішча ў коміне, горка плача, надрываецца</a:t>
                      </a:r>
                      <a:r>
                        <a:rPr lang="be-BY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r>
                        <a:rPr lang="be-BY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be-BY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цяпер мне тая музыка, як жывая, успамінаецца.</a:t>
                      </a: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3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[ </a:t>
                      </a: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...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/-.-.-./, </a:t>
                      </a: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...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]; </a:t>
                      </a:r>
                      <a:r>
                        <a:rPr lang="ru-RU" sz="2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[        ].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аміж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размеркавальнымі</a:t>
                      </a: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часткамі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 сон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употаю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люляе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акрыўшы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ветліва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крылом</a:t>
                      </a: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то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праца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рупная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турбуе</a:t>
                      </a: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5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[... , /-.-.-./, ... ]; </a:t>
                      </a:r>
                      <a:r>
                        <a:rPr lang="be-BY" sz="2400" b="1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r>
                        <a:rPr lang="be-BY" sz="2400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[…О,  О… ].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аднак</a:t>
                      </a:r>
                      <a:r>
                        <a:rPr lang="be-BY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2400" b="1" i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затое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паміж далучальнымі часткамі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Цяпер на збор і ён шыбуе, чагось вясёлы, ног не чуе</a:t>
                      </a:r>
                      <a:r>
                        <a:rPr lang="be-BY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r>
                        <a:rPr lang="be-BY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 леснікі ўжо ўсе ў зборы.</a:t>
                      </a:r>
                      <a:r>
                        <a:rPr lang="be-BY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FF0000"/>
                </a:solidFill>
              </a:rPr>
              <a:t>Г) Працяжнік </a:t>
            </a:r>
            <a:r>
              <a:rPr lang="be-BY" b="1" dirty="0" smtClean="0"/>
              <a:t/>
            </a:r>
            <a:br>
              <a:rPr lang="be-BY" b="1" dirty="0" smtClean="0"/>
            </a:br>
            <a:r>
              <a:rPr lang="be-BY" sz="2700" b="1" dirty="0" smtClean="0">
                <a:solidFill>
                  <a:srgbClr val="00B050"/>
                </a:solidFill>
              </a:rPr>
              <a:t>паміж часткамі складаназлучанага сказа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endParaRPr lang="ru-RU" sz="27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214423"/>
          <a:ext cx="8786874" cy="5067644"/>
        </p:xfrm>
        <a:graphic>
          <a:graphicData uri="http://schemas.openxmlformats.org/drawingml/2006/table">
            <a:tbl>
              <a:tblPr/>
              <a:tblGrid>
                <a:gridCol w="3703558"/>
                <a:gridCol w="5083316"/>
              </a:tblGrid>
              <a:tr h="38689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[           ]</a:t>
                      </a:r>
                      <a:r>
                        <a:rPr lang="be-BY" sz="1800" dirty="0" smtClean="0"/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 smtClean="0"/>
                        <a:t>  </a:t>
                      </a:r>
                      <a:r>
                        <a:rPr lang="be-BY" sz="1800" dirty="0" smtClean="0"/>
                        <a:t>злучальны злучнік  </a:t>
                      </a:r>
                      <a:r>
                        <a:rPr lang="ru-RU" sz="1800" dirty="0" smtClean="0"/>
                        <a:t>[          ]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мае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намінатыўную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(назыўную)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форму, а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самім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сказе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перадаецца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хуткая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змена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з’яў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падзей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Узмах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вясла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сонны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бераг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пачынае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жыць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Яшчэ дзень-два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пабягуць па дарозе гаманкія ручайкі.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Яшчэ хвіліна, другая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змрок уступіць світанню.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Тыдзень-другі ––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паплывуць па рацэ крыгі.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5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2) Калі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частка мае форму пэўна-асабовага</a:t>
                      </a:r>
                      <a:r>
                        <a:rPr lang="be-BY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сказа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Падкінеш галіну, другую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полымя нападзе на ігліцу,</a:t>
                      </a:r>
                      <a:r>
                        <a:rPr lang="be-BY" sz="18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узбуйняе раптам, заскача вясёлымі агеньчыкамі</a:t>
                      </a:r>
                      <a:endParaRPr lang="ru-RU" sz="18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84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Калі паміж спалучальнымі часткамі існуе працяглая паўза і лагічна падкрэслены вынік.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Ёсць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мора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чайкам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прастор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Кранецца зерне ўрадлівай зямлі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адбудзецца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цуд.З’ясі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з бульбай скварку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работа пойдзе шпарка.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9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Пры асабліва рэзкім супастаўленні паміж супастаўляльнымі часткамі.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Хлопец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парываецца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загаварыць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але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слоў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няма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42852"/>
            <a:ext cx="89916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FF0000"/>
                </a:solidFill>
              </a:rPr>
              <a:t>Д) Коска з працяжнікам</a:t>
            </a:r>
            <a:r>
              <a:rPr lang="be-BY" b="1" dirty="0" smtClean="0"/>
              <a:t> </a:t>
            </a:r>
            <a:br>
              <a:rPr lang="be-BY" b="1" dirty="0" smtClean="0"/>
            </a:br>
            <a:r>
              <a:rPr lang="be-BY" sz="2700" b="1" dirty="0" smtClean="0">
                <a:solidFill>
                  <a:srgbClr val="00B050"/>
                </a:solidFill>
              </a:rPr>
              <a:t>паміж часткамі складаназлучанага сказа</a:t>
            </a:r>
            <a:r>
              <a:rPr lang="ru-RU" sz="2700" b="1" dirty="0" smtClean="0">
                <a:solidFill>
                  <a:srgbClr val="00B050"/>
                </a:solidFill>
              </a:rPr>
              <a:t/>
            </a:r>
            <a:br>
              <a:rPr lang="ru-RU" sz="2700" b="1" dirty="0" smtClean="0">
                <a:solidFill>
                  <a:srgbClr val="00B050"/>
                </a:solidFill>
              </a:rPr>
            </a:br>
            <a:endParaRPr lang="ru-RU" sz="27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643051"/>
          <a:ext cx="5500726" cy="4451987"/>
        </p:xfrm>
        <a:graphic>
          <a:graphicData uri="http://schemas.openxmlformats.org/drawingml/2006/table">
            <a:tbl>
              <a:tblPr/>
              <a:tblGrid>
                <a:gridCol w="2928958"/>
                <a:gridCol w="2571768"/>
              </a:tblGrid>
              <a:tr h="428627">
                <a:tc gridSpan="2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2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[       ]</a:t>
                      </a:r>
                      <a:r>
                        <a:rPr kumimoji="0" lang="be-BY" sz="2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be-BY" sz="24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kumimoji="0" lang="be-BY" sz="2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злучальны злучнік  </a:t>
                      </a:r>
                      <a:r>
                        <a:rPr kumimoji="0" lang="ru-RU" sz="2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kumimoji="0" lang="be-BY" sz="2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kumimoji="0" lang="ru-RU" sz="2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3055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Пры большай паўзе і развітасці частак,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іх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самастойнасці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і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аслабленай сувязі.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Эх, скошан луг, –– і зніклі краскі.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290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Калі </a:t>
                      </a:r>
                      <a:endParaRPr lang="en-US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далучальныя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часткі маюць дадатковае адценне нечаканасці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або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раптоўнасці.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Прыляцела мушка да хаты</a:t>
                      </a:r>
                      <a:r>
                        <a:rPr lang="be-BY" sz="24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endParaRPr lang="en-US" sz="2400" b="1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–– </a:t>
                      </a:r>
                      <a:endParaRPr lang="be-BY" sz="2400" b="1" i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аж </a:t>
                      </a:r>
                      <a:r>
                        <a:rPr lang="be-BY" sz="24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 яе камарык насаты.</a:t>
                      </a:r>
                      <a:r>
                        <a:rPr lang="be-BY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 descr="C:\Users\Chajkova\Documents\1-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643050"/>
            <a:ext cx="335758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>
            <a:normAutofit/>
          </a:bodyPr>
          <a:lstStyle/>
          <a:p>
            <a:pPr algn="ctr"/>
            <a:r>
              <a:rPr lang="be-BY" sz="5400" b="1" dirty="0" smtClean="0">
                <a:solidFill>
                  <a:srgbClr val="00B050"/>
                </a:solidFill>
              </a:rPr>
              <a:t>Дзякуй за ўвагу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7" name="Picture 3" descr="C:\Users\Chajkova\Documents\835d1672572de9870b28a3a16b468f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86454"/>
            <a:ext cx="4786314" cy="1071546"/>
          </a:xfrm>
        </p:spPr>
        <p:txBody>
          <a:bodyPr>
            <a:normAutofit fontScale="90000"/>
          </a:bodyPr>
          <a:lstStyle/>
          <a:p>
            <a:r>
              <a:rPr lang="be-BY" sz="6600" dirty="0" smtClean="0">
                <a:solidFill>
                  <a:schemeClr val="bg2">
                    <a:lumMod val="10000"/>
                  </a:schemeClr>
                </a:solidFill>
              </a:rPr>
              <a:t>П л а н </a:t>
            </a:r>
            <a:endParaRPr lang="ru-RU" sz="6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142852"/>
            <a:ext cx="5500726" cy="5786478"/>
          </a:xfrm>
        </p:spPr>
        <p:txBody>
          <a:bodyPr>
            <a:normAutofit fontScale="25000" lnSpcReduction="20000"/>
          </a:bodyPr>
          <a:lstStyle/>
          <a:p>
            <a:r>
              <a:rPr lang="be-BY" sz="6200" b="1" dirty="0" smtClean="0">
                <a:solidFill>
                  <a:srgbClr val="00B050"/>
                </a:solidFill>
              </a:rPr>
              <a:t>1. </a:t>
            </a:r>
            <a:r>
              <a:rPr lang="be-BY" sz="7200" b="1" dirty="0" smtClean="0">
                <a:solidFill>
                  <a:srgbClr val="00B050"/>
                </a:solidFill>
              </a:rPr>
              <a:t>Паняцце складаназлучаных сказаў.</a:t>
            </a:r>
          </a:p>
          <a:p>
            <a:endParaRPr lang="be-BY" sz="7200" b="1" dirty="0" smtClean="0">
              <a:solidFill>
                <a:srgbClr val="00B050"/>
              </a:solidFill>
            </a:endParaRPr>
          </a:p>
          <a:p>
            <a:r>
              <a:rPr lang="be-BY" sz="7200" b="1" dirty="0" smtClean="0">
                <a:solidFill>
                  <a:srgbClr val="00B050"/>
                </a:solidFill>
              </a:rPr>
              <a:t>2. Тыпы частак  у складаназлучаным сказе:</a:t>
            </a:r>
          </a:p>
          <a:p>
            <a:pPr lvl="0"/>
            <a:r>
              <a:rPr lang="be-BY" sz="7200" b="1" dirty="0" smtClean="0">
                <a:solidFill>
                  <a:srgbClr val="00B050"/>
                </a:solidFill>
              </a:rPr>
              <a:t>	</a:t>
            </a:r>
            <a:r>
              <a:rPr lang="be-BY" sz="7200" b="1" dirty="0" smtClean="0">
                <a:solidFill>
                  <a:srgbClr val="FFC000"/>
                </a:solidFill>
              </a:rPr>
              <a:t>а) складаназлучаныя сказы са спалучальнымі часткамі;</a:t>
            </a:r>
            <a:endParaRPr lang="ru-RU" sz="7200" b="1" dirty="0" smtClean="0">
              <a:solidFill>
                <a:srgbClr val="FFC000"/>
              </a:solidFill>
            </a:endParaRPr>
          </a:p>
          <a:p>
            <a:pPr lvl="0"/>
            <a:r>
              <a:rPr lang="be-BY" sz="7200" b="1" dirty="0" smtClean="0">
                <a:solidFill>
                  <a:srgbClr val="FFC000"/>
                </a:solidFill>
              </a:rPr>
              <a:t>	б) складаназлучаныя сказы з супастаўляльнымі часткамі;</a:t>
            </a:r>
            <a:endParaRPr lang="ru-RU" sz="7200" b="1" dirty="0" smtClean="0">
              <a:solidFill>
                <a:srgbClr val="FFC000"/>
              </a:solidFill>
            </a:endParaRPr>
          </a:p>
          <a:p>
            <a:pPr lvl="0"/>
            <a:r>
              <a:rPr lang="be-BY" sz="7200" b="1" dirty="0" smtClean="0">
                <a:solidFill>
                  <a:srgbClr val="FFC000"/>
                </a:solidFill>
              </a:rPr>
              <a:t>	в) складаназлучаныя сказы з пералічальна-размеркавальнымі часткамі;</a:t>
            </a:r>
            <a:endParaRPr lang="ru-RU" sz="7200" b="1" dirty="0" smtClean="0">
              <a:solidFill>
                <a:srgbClr val="FFC000"/>
              </a:solidFill>
            </a:endParaRPr>
          </a:p>
          <a:p>
            <a:pPr lvl="0"/>
            <a:r>
              <a:rPr lang="be-BY" sz="7200" b="1" dirty="0" smtClean="0">
                <a:solidFill>
                  <a:srgbClr val="FFC000"/>
                </a:solidFill>
              </a:rPr>
              <a:t>	г) складаназлучаныя сказы з далучальнымі часткамі.</a:t>
            </a:r>
            <a:endParaRPr lang="ru-RU" sz="7200" b="1" dirty="0" smtClean="0">
              <a:solidFill>
                <a:srgbClr val="FFC000"/>
              </a:solidFill>
            </a:endParaRPr>
          </a:p>
          <a:p>
            <a:endParaRPr lang="be-BY" sz="7200" b="1" dirty="0" smtClean="0">
              <a:solidFill>
                <a:srgbClr val="00B050"/>
              </a:solidFill>
            </a:endParaRPr>
          </a:p>
          <a:p>
            <a:r>
              <a:rPr lang="be-BY" sz="7200" b="1" dirty="0" smtClean="0">
                <a:solidFill>
                  <a:srgbClr val="00B050"/>
                </a:solidFill>
              </a:rPr>
              <a:t>3. Знакі прыпынку  ў складаназлучаным сказе:</a:t>
            </a:r>
          </a:p>
          <a:p>
            <a:r>
              <a:rPr lang="be-BY" sz="7200" b="1" dirty="0" smtClean="0">
                <a:solidFill>
                  <a:srgbClr val="00B050"/>
                </a:solidFill>
              </a:rPr>
              <a:t>	</a:t>
            </a:r>
            <a:r>
              <a:rPr lang="be-BY" sz="7200" b="1" dirty="0" smtClean="0">
                <a:solidFill>
                  <a:srgbClr val="FFC000"/>
                </a:solidFill>
              </a:rPr>
              <a:t>а) коска ставіцца;</a:t>
            </a:r>
          </a:p>
          <a:p>
            <a:r>
              <a:rPr lang="be-BY" sz="7200" b="1" dirty="0" smtClean="0">
                <a:solidFill>
                  <a:srgbClr val="FFC000"/>
                </a:solidFill>
              </a:rPr>
              <a:t>	б) коска не ставіцца;</a:t>
            </a:r>
          </a:p>
          <a:p>
            <a:r>
              <a:rPr lang="be-BY" sz="7200" b="1" dirty="0" smtClean="0">
                <a:solidFill>
                  <a:srgbClr val="FFC000"/>
                </a:solidFill>
              </a:rPr>
              <a:t>	в) кропка з коскай;</a:t>
            </a:r>
          </a:p>
          <a:p>
            <a:r>
              <a:rPr lang="be-BY" sz="7200" b="1" dirty="0" smtClean="0">
                <a:solidFill>
                  <a:srgbClr val="FFC000"/>
                </a:solidFill>
              </a:rPr>
              <a:t>	г) працяжнік;</a:t>
            </a:r>
          </a:p>
          <a:p>
            <a:r>
              <a:rPr lang="be-BY" sz="7200" b="1" dirty="0" smtClean="0">
                <a:solidFill>
                  <a:srgbClr val="FFC000"/>
                </a:solidFill>
              </a:rPr>
              <a:t>	д) коска з працяжнікам.</a:t>
            </a:r>
          </a:p>
          <a:p>
            <a:endParaRPr lang="be-BY" b="1" dirty="0" smtClean="0">
              <a:solidFill>
                <a:srgbClr val="FFC000"/>
              </a:solidFill>
            </a:endParaRPr>
          </a:p>
          <a:p>
            <a:endParaRPr lang="be-BY" b="1" dirty="0" smtClean="0">
              <a:solidFill>
                <a:srgbClr val="FFC000"/>
              </a:solidFill>
            </a:endParaRPr>
          </a:p>
          <a:p>
            <a:r>
              <a:rPr lang="be-BY" dirty="0" smtClean="0">
                <a:solidFill>
                  <a:srgbClr val="FFC000"/>
                </a:solidFill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Picture 3" descr="C:\Users\Chajkova\Documents\b6a3e96d502b7aa2b7b10a42c68153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786058"/>
            <a:ext cx="3500430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r>
              <a:rPr lang="be-BY" b="1" dirty="0" smtClean="0">
                <a:solidFill>
                  <a:srgbClr val="00B050"/>
                </a:solidFill>
              </a:rPr>
              <a:t>1. Паняцце складаназлучаных сказаў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64360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Складаныя сказы, у якіх часткі звязаны злучальнай сувяззю, называюцца </a:t>
            </a:r>
            <a:r>
              <a:rPr lang="be-BY" sz="1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складаназлучанымі</a:t>
            </a:r>
            <a:r>
              <a:rPr lang="be-BY" sz="1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(у далейшым </a:t>
            </a:r>
            <a:r>
              <a:rPr lang="be-BY" sz="1800" b="1" dirty="0" smtClean="0">
                <a:latin typeface="Times New Roman" pitchFamily="18" charset="0"/>
                <a:cs typeface="Times New Roman" pitchFamily="18" charset="0"/>
              </a:rPr>
              <a:t>СЗС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Злучальная сувязь абумоўлівае сінтаксічную раўнапраўнасць частак складаназлучанага сказа, іх незалежнасць адна ад другой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be-BY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Ляцяць на ветры косы рыжай восені, і  кліча лісцяў жоўты сум зіму.</a:t>
            </a:r>
            <a:endParaRPr lang="ru-RU" sz="18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У сэнсавых адносінах часткі неаднолькавыя: яны могуць быць адносна самастойныя і ўзаемаабумоўленыя. Адносна самастойныя  тыя часткі СЗС, якія можна пераставіць або ўжыць у якасці простых сказаў. Параўн.: </a:t>
            </a:r>
            <a:r>
              <a:rPr lang="be-BY" sz="1800" b="1" i="1" u="dbl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Зашумела</a:t>
            </a:r>
            <a:r>
              <a:rPr lang="be-BY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над кручай </a:t>
            </a:r>
            <a:r>
              <a:rPr lang="be-BY" sz="18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сасна</a:t>
            </a:r>
            <a:r>
              <a:rPr lang="be-BY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і  вярба зацвіла пры дарозе. Вярба зацвіла пры дарозе, і зашумела над кручай сасна</a:t>
            </a:r>
            <a:r>
              <a:rPr lang="be-BY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 Калі часткі ўзаемаабумоўленыя, яны больш цесна звязаны сэнсам і перастаноўка іх немагчыма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be-BY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хадзіў, глядзеў наўкол, і дзіўнае пачуццё авалодала  мною.</a:t>
            </a:r>
            <a:endParaRPr lang="ru-RU" sz="18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Немагчымасць перастаноўкі частак абумоўлена не толькі іх сэнсавай сувяззю, але і асаблівасцямі будовы. Першая частка больш самастойная, а наступныя будуюцца ў залежнасці ад папярэдняй. Гэта залежнасць праяўляецца ў тым, што ў наступнай частцы могуць быць займеннікі і прыслоўі, якія замяняюць назоўнікі папярэдняй часткі: </a:t>
            </a:r>
            <a:r>
              <a:rPr lang="be-BY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ўзіраюся ў крывізну сельскіх вуліц, але там нічога падазронага не відаць</a:t>
            </a:r>
            <a:r>
              <a:rPr lang="be-BY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прапушчаны асобныя члены сказа, якія ёсць у папярэдняй частцы: </a:t>
            </a:r>
            <a:r>
              <a:rPr lang="be-BY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Увосень слаўна чакаць першага снегу, а зімой першай травы</a:t>
            </a:r>
            <a:r>
              <a:rPr lang="be-BY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pPr algn="ctr"/>
            <a:r>
              <a:rPr lang="be-BY" b="1" dirty="0" smtClean="0">
                <a:solidFill>
                  <a:srgbClr val="00B050"/>
                </a:solidFill>
              </a:rPr>
              <a:t>1</a:t>
            </a:r>
            <a:r>
              <a:rPr lang="be-BY" sz="3200" b="1" dirty="0" smtClean="0">
                <a:solidFill>
                  <a:srgbClr val="00B050"/>
                </a:solidFill>
              </a:rPr>
              <a:t>. Паняцце складаназлучаных сказаў</a:t>
            </a:r>
            <a:br>
              <a:rPr lang="be-BY" sz="3200" b="1" dirty="0" smtClean="0">
                <a:solidFill>
                  <a:srgbClr val="00B050"/>
                </a:solidFill>
              </a:rPr>
            </a:br>
            <a:r>
              <a:rPr lang="be-BY" sz="2400" b="1" dirty="0" smtClean="0">
                <a:solidFill>
                  <a:srgbClr val="FFC000"/>
                </a:solidFill>
              </a:rPr>
              <a:t>(працяг)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991600" cy="5357850"/>
          </a:xfrm>
        </p:spPr>
        <p:txBody>
          <a:bodyPr>
            <a:normAutofit fontScale="47500" lnSpcReduction="20000"/>
          </a:bodyPr>
          <a:lstStyle/>
          <a:p>
            <a:pPr algn="just">
              <a:spcBef>
                <a:spcPts val="0"/>
              </a:spcBef>
            </a:pP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На сувязь частак СЗС, іх узаемазалежнасць паказваюць і агульныя члены сказа, якія знаходзяцца ў першай частцы: 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над галавой зіхацелі асеннія зоркі і свяціў месячык-поўня</a:t>
            </a:r>
            <a:r>
              <a:rPr lang="be-BY" sz="3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 і паўторныя злучнікі, што ўжываюцца перад кожнай часткай: 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хвалюецца пшаніца, і шумець пяшчотна гай.</a:t>
            </a:r>
          </a:p>
          <a:p>
            <a:pPr algn="just">
              <a:spcBef>
                <a:spcPts val="0"/>
              </a:spcBef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Найчасцей у мове ўжываюцца складаназлучаныя сказы з дзвюх частак: 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Наперадзе снегавая роўнядзь, і  па ёй пралягае дарога. Рэдкі промень сонца вырываўся з-за хмар, і тады трава ў лугах рабілася бліскучая, светла-сіняя</a:t>
            </a: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spcBef>
                <a:spcPts val="0"/>
              </a:spcBef>
            </a:pPr>
            <a:endParaRPr lang="be-BY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Аднак у будове некаторых СЗС можа быць тры і больш частак: </a:t>
            </a:r>
            <a:r>
              <a:rPr lang="be-BY" sz="3800" i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хістаецца асока, і шуміць выокі бор, а ў душы не замаўкае струн вясёлых перабор</a:t>
            </a:r>
            <a:r>
              <a:rPr lang="be-BY" sz="3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крануў яе (кветку)  ціха рукою </a:t>
            </a:r>
            <a:r>
              <a:rPr lang="be-BY" sz="3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пялёсткі спеў завялі, і паўсталі вакол чарадою ўсе палданні роднай зямлі</a:t>
            </a:r>
            <a:r>
              <a:rPr lang="be-BY" sz="3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ts val="0"/>
              </a:spcBef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Прэдыкатыўныя часткі СЗС маюць будову простых сказаў розных тыпаў – двухсастаўных і аднасастаўных, развітых і неразвітых, поўных і няпоўных, ускладненых і няўскладненых: </a:t>
            </a:r>
            <a:r>
              <a:rPr lang="be-BY" sz="38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Самотна зорка над зямлёй згарае, і ў гурбах ліпа з холаду дрыжыць</a:t>
            </a:r>
            <a:r>
              <a:rPr lang="be-BY" sz="3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spcBef>
                <a:spcPts val="0"/>
              </a:spcBef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3800" dirty="0" smtClean="0">
                <a:latin typeface="Times New Roman" pitchFamily="18" charset="0"/>
                <a:cs typeface="Times New Roman" pitchFamily="18" charset="0"/>
              </a:rPr>
              <a:t> СЗС звязваюцца пры дапамозе злучальных злучнікаў, якія з’яўляюцца таксама сродкам выражэння разнастайных сэнсавых адносін паміж імі. Гэта ляжыць у аснове падзелу СЗС на сказы са спалучальнымі, супастаўляльнымі, пералічальна-размеркавальнымі і далучальнымі часткам.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be-BY" sz="2700" b="1" dirty="0" smtClean="0">
                <a:solidFill>
                  <a:srgbClr val="00B050"/>
                </a:solidFill>
              </a:rPr>
              <a:t>2. Тыпы частак у складаназлучаным сказе:</a:t>
            </a:r>
            <a:br>
              <a:rPr lang="be-BY" sz="2700" b="1" dirty="0" smtClean="0">
                <a:solidFill>
                  <a:srgbClr val="00B050"/>
                </a:solidFill>
              </a:rPr>
            </a:br>
            <a:r>
              <a:rPr lang="be-BY" sz="2700" b="1" dirty="0" smtClean="0"/>
              <a:t> а) СЗС  </a:t>
            </a:r>
            <a:r>
              <a:rPr lang="be-BY" sz="2700" b="1" i="1" dirty="0" smtClean="0"/>
              <a:t>с а   </a:t>
            </a:r>
            <a:r>
              <a:rPr lang="be-BY" sz="2700" b="1" i="1" dirty="0" smtClean="0">
                <a:solidFill>
                  <a:srgbClr val="FF0000"/>
                </a:solidFill>
              </a:rPr>
              <a:t>с п а л у ч а л ь н ы м і</a:t>
            </a:r>
            <a:r>
              <a:rPr lang="be-BY" sz="2700" b="1" dirty="0" smtClean="0"/>
              <a:t>   часткамі</a:t>
            </a:r>
            <a:r>
              <a:rPr lang="be-BY" sz="27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54162"/>
            <a:ext cx="8429684" cy="5018110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У складаназлучаных сказах з супастаўляльнымі часткамі для сувязі частак ужываюцца злучнікі 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 але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 аднак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 затое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 ды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 (у значэнні 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), якія паказваюць на супастаўляльныя адносіны паміж часткамі. Супастаўляльныя адносіны маюць дзве разнавіднасці: уласна супастаўляльныя і супрацьпастаўляльныя.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be-BY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У СЗС з уласна супастаўляльнымі адносінамі супастаўляюцца дзеянні, прадметы, прыметы, якія адрозніваюцца паміж сабой; для сувязі частак часцей ужываецца злучнік </a:t>
            </a:r>
            <a:r>
              <a:rPr lang="be-BY" sz="4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be-BY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Травяністы дол наўкола быў перамешаны з зямлёю, а ад багатай расліннасці не засталося і следу.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Самотным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дрэвам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сняцца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май 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радасць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мне – маё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забытае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святло</a:t>
            </a:r>
            <a:r>
              <a:rPr lang="ru-RU" sz="4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У СКЗ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супрацьпастаўляльнымі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адносінамі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паведамляецца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пра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супрацьлеглыя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дзеянні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явы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якія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супярэчаць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адна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другой.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Сэнс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другой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часткі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такіх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сказах не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адпавядае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сэнсу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першай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часткі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звязваюцца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пры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дапамоз</a:t>
            </a:r>
            <a:r>
              <a:rPr lang="be-BY" sz="42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злучнікаў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 smtClean="0">
                <a:latin typeface="Times New Roman" pitchFamily="18" charset="0"/>
                <a:cs typeface="Times New Roman" pitchFamily="18" charset="0"/>
              </a:rPr>
              <a:t>ды</a:t>
            </a: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200" b="1" i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4200" b="1" i="1" dirty="0" err="1" smtClean="0">
                <a:latin typeface="Times New Roman" pitchFamily="18" charset="0"/>
                <a:cs typeface="Times New Roman" pitchFamily="18" charset="0"/>
              </a:rPr>
              <a:t>аднак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i="1" dirty="0" err="1" smtClean="0">
                <a:latin typeface="Times New Roman" pitchFamily="18" charset="0"/>
                <a:cs typeface="Times New Roman" pitchFamily="18" charset="0"/>
              </a:rPr>
              <a:t>затое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52548"/>
          </a:xfrm>
        </p:spPr>
        <p:txBody>
          <a:bodyPr>
            <a:normAutofit fontScale="90000"/>
          </a:bodyPr>
          <a:lstStyle/>
          <a:p>
            <a:pPr algn="ctr"/>
            <a:r>
              <a:rPr lang="be-BY" sz="2700" b="1" dirty="0" smtClean="0">
                <a:solidFill>
                  <a:srgbClr val="00B050"/>
                </a:solidFill>
              </a:rPr>
              <a:t>2. Тыпы частак у складаназлучаным сказе:</a:t>
            </a:r>
            <a:br>
              <a:rPr lang="be-BY" sz="2700" b="1" dirty="0" smtClean="0">
                <a:solidFill>
                  <a:srgbClr val="00B050"/>
                </a:solidFill>
              </a:rPr>
            </a:br>
            <a:r>
              <a:rPr lang="be-BY" sz="2700" b="1" dirty="0" smtClean="0"/>
              <a:t> б) СЗС  </a:t>
            </a:r>
            <a:r>
              <a:rPr lang="be-BY" sz="2700" b="1" i="1" dirty="0" smtClean="0"/>
              <a:t> </a:t>
            </a:r>
            <a:r>
              <a:rPr lang="be-BY" sz="2400" b="1" dirty="0" smtClean="0">
                <a:solidFill>
                  <a:schemeClr val="tx1"/>
                </a:solidFill>
              </a:rPr>
              <a:t>з</a:t>
            </a:r>
            <a:r>
              <a:rPr lang="be-BY" sz="2400" b="1" dirty="0" smtClean="0">
                <a:solidFill>
                  <a:srgbClr val="FF0000"/>
                </a:solidFill>
              </a:rPr>
              <a:t>   </a:t>
            </a:r>
            <a:r>
              <a:rPr lang="be-BY" sz="2400" b="1" i="1" dirty="0" smtClean="0">
                <a:solidFill>
                  <a:srgbClr val="FF0000"/>
                </a:solidFill>
              </a:rPr>
              <a:t>с у п а с т а ў л я л ь н ы м і</a:t>
            </a:r>
            <a:r>
              <a:rPr lang="be-BY" sz="2400" b="1" dirty="0" smtClean="0">
                <a:solidFill>
                  <a:srgbClr val="FF0000"/>
                </a:solidFill>
              </a:rPr>
              <a:t>   </a:t>
            </a:r>
            <a:r>
              <a:rPr lang="be-BY" sz="2400" b="1" dirty="0" smtClean="0"/>
              <a:t>часткамі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СЗС  са спалучальнымі  часткамі звязваюцца спалучальнымі злучнікамі 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і, ды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, якія паказваюць на часавыя або прычынна-выніковыя адносіны.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be-BY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Найбольш пашыраны сказы са злучнікамі, паміж часткамі якіх існуюць часвавыя адносіны. У іх паведамляецца пра з’явы, падзеі, якія адбываюцца адначасова або паслядоўна: 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Ноч пахне радасна і смутна вярбовай горкаю карой, і нос чаўна плыве нячутна над змрочным лесам на д вадой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Некалькі малых палахліва кідаюцца на печ, і неўзабаве з-за коміна з’яўляюцца іх баязлівыя і цікаўныя тварыкі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. У першым сказе выражаецца адначасовасць дзеянняў, у другім паслядоўнасць.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be-BY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Паказчыкам адначасовасці або паслядоўнасці дзеянняў служаць трывальна-часавыя формы дзеясловаў-выказнікаў, якія звычайна супадаюць: 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Я ішоў па горадзе,  і кроплі дажджу білі мяне па твары.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be-BY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Злучнік </a:t>
            </a:r>
            <a:r>
              <a:rPr lang="be-BY" sz="1800" b="1" i="1" dirty="0" smtClean="0">
                <a:latin typeface="Times New Roman" pitchFamily="18" charset="0"/>
                <a:cs typeface="Times New Roman" pitchFamily="18" charset="0"/>
              </a:rPr>
              <a:t>ды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звязвае  часткі СЗС  толькі са значэннем адначасовасці: 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Мылі рабіну, песцілі толькі цёплыя дажджы, ды любілі шумець маладым лісцем вятры.</a:t>
            </a: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be-BY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be-BY" sz="1800" dirty="0" smtClean="0">
                <a:latin typeface="Times New Roman" pitchFamily="18" charset="0"/>
                <a:cs typeface="Times New Roman" pitchFamily="18" charset="0"/>
              </a:rPr>
              <a:t>СЗС з прычынна-выніковымі адносінамі менш пашыраны ў мове. Гэтыя адносіны выражаюцца парадкам размяшчэння частак: прычына заключаецца ў першай частцы, вынік – у другой: </a:t>
            </a:r>
            <a:r>
              <a:rPr lang="be-BY" sz="1800" i="1" dirty="0" smtClean="0">
                <a:latin typeface="Times New Roman" pitchFamily="18" charset="0"/>
                <a:cs typeface="Times New Roman" pitchFamily="18" charset="0"/>
              </a:rPr>
              <a:t>Хмара чорнага дыму заняла паўнеба, закрыла сонца, і яно таму не сляпуча белае, як заўсёды, а чырвонае, мутнае.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214422"/>
          </a:xfrm>
        </p:spPr>
        <p:txBody>
          <a:bodyPr>
            <a:noAutofit/>
          </a:bodyPr>
          <a:lstStyle/>
          <a:p>
            <a:pPr algn="ctr"/>
            <a:r>
              <a:rPr lang="be-BY" sz="2400" b="1" dirty="0" smtClean="0">
                <a:solidFill>
                  <a:srgbClr val="00B050"/>
                </a:solidFill>
              </a:rPr>
              <a:t>2. Тыпы частак у складаназлучаным сказе:</a:t>
            </a:r>
            <a:r>
              <a:rPr lang="be-BY" sz="2400" b="1" dirty="0" smtClean="0"/>
              <a:t/>
            </a:r>
            <a:br>
              <a:rPr lang="be-BY" sz="2400" b="1" dirty="0" smtClean="0"/>
            </a:br>
            <a:r>
              <a:rPr lang="be-BY" sz="2400" b="1" dirty="0" smtClean="0"/>
              <a:t>в) СЗС  </a:t>
            </a:r>
            <a:r>
              <a:rPr lang="be-BY" sz="2400" b="1" i="1" dirty="0" smtClean="0"/>
              <a:t> </a:t>
            </a:r>
            <a:r>
              <a:rPr lang="be-BY" sz="2400" b="1" dirty="0" smtClean="0"/>
              <a:t>з   </a:t>
            </a:r>
            <a:r>
              <a:rPr lang="be-BY" sz="2400" i="1" dirty="0" smtClean="0">
                <a:solidFill>
                  <a:srgbClr val="FF0000"/>
                </a:solidFill>
              </a:rPr>
              <a:t>пералічальна-размеркавальнымі</a:t>
            </a:r>
            <a:r>
              <a:rPr lang="be-BY" sz="2400" b="1" dirty="0" smtClean="0">
                <a:solidFill>
                  <a:srgbClr val="FF0000"/>
                </a:solidFill>
              </a:rPr>
              <a:t> </a:t>
            </a:r>
            <a:r>
              <a:rPr lang="be-BY" sz="2400" b="1" dirty="0" smtClean="0"/>
              <a:t>   часткамі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Пералічальна-размеркавальныя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складаназлучаных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сказах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звязваюцца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злучнікамі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то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не то – не 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то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выражаюць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чаргаванне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пералічэнне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ўзаемавыключэнне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з'яў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падзей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Злучнікі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то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паказваюць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паслядоўную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замену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падзей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чаргаванне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сонца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смаліць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дзьме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сухавей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Адносіны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ўзаемавыключэння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выражаюцца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злучнікамі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то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не то – не 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злучнікі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то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не то – не 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ўказваюць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яшчэ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няпэўнасць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невыразнасць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з’яў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падзей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ўзаемавыключаюцца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сіберны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холад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пачнецца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мокра стане на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дварэ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Пералічэнне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падзей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адмоўных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сказах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выражаецца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злучнікам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лісце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зашалясціць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птушка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праляціць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428760"/>
          </a:xfrm>
        </p:spPr>
        <p:txBody>
          <a:bodyPr>
            <a:noAutofit/>
          </a:bodyPr>
          <a:lstStyle/>
          <a:p>
            <a:pPr algn="ctr"/>
            <a:r>
              <a:rPr lang="be-BY" sz="2800" b="1" dirty="0" smtClean="0">
                <a:solidFill>
                  <a:srgbClr val="00B050"/>
                </a:solidFill>
              </a:rPr>
              <a:t>2. Тыпы частак у складаназлучаным сказе:</a:t>
            </a:r>
            <a:br>
              <a:rPr lang="be-BY" sz="2800" b="1" dirty="0" smtClean="0">
                <a:solidFill>
                  <a:srgbClr val="00B050"/>
                </a:solidFill>
              </a:rPr>
            </a:br>
            <a:r>
              <a:rPr lang="be-BY" sz="2800" b="1" dirty="0" smtClean="0"/>
              <a:t>в) СЗС  </a:t>
            </a:r>
            <a:r>
              <a:rPr lang="be-BY" sz="2800" b="1" i="1" dirty="0" smtClean="0"/>
              <a:t> </a:t>
            </a:r>
            <a:r>
              <a:rPr lang="be-BY" sz="2800" b="1" dirty="0" smtClean="0"/>
              <a:t>з   </a:t>
            </a:r>
            <a:r>
              <a:rPr lang="be-BY" sz="2800" b="1" i="1" dirty="0" smtClean="0">
                <a:solidFill>
                  <a:srgbClr val="FF0000"/>
                </a:solidFill>
              </a:rPr>
              <a:t>д а л у ч а л ь н ы м і</a:t>
            </a:r>
            <a:r>
              <a:rPr lang="be-BY" sz="2800" b="1" dirty="0" smtClean="0">
                <a:solidFill>
                  <a:srgbClr val="FF0000"/>
                </a:solidFill>
              </a:rPr>
              <a:t>    </a:t>
            </a:r>
            <a:r>
              <a:rPr lang="be-BY" sz="2800" b="1" dirty="0" smtClean="0"/>
              <a:t>часткамі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СЗС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далучальнымі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часткамі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ўжывацца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як просты сказ, а ІІ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яўляецца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дапаўненнем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ІІ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змяшчаюцца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дадатковыя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звесткі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заўвагі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зместу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dirty="0" smtClean="0">
                <a:latin typeface="Times New Roman" pitchFamily="18" charset="0"/>
                <a:cs typeface="Times New Roman" pitchFamily="18" charset="0"/>
              </a:rPr>
              <a:t>І часткі. </a:t>
            </a: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Далучальныя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адносіны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выражаюцца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злучнікамі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i="1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а 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ды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.: </a:t>
            </a:r>
            <a:r>
              <a:rPr lang="be-BY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Сонца было на поўдні, ды і то зямля нагрэлася  яшчэ слаба</a:t>
            </a:r>
            <a:r>
              <a:rPr lang="be-BY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100" b="1" dirty="0" smtClean="0">
                <a:solidFill>
                  <a:srgbClr val="00B050"/>
                </a:solidFill>
              </a:rPr>
              <a:t>3. Знакі прыпынку </a:t>
            </a:r>
            <a:br>
              <a:rPr lang="be-BY" sz="3100" b="1" dirty="0" smtClean="0">
                <a:solidFill>
                  <a:srgbClr val="00B050"/>
                </a:solidFill>
              </a:rPr>
            </a:br>
            <a:r>
              <a:rPr lang="be-BY" sz="2000" b="1" dirty="0" smtClean="0">
                <a:solidFill>
                  <a:srgbClr val="00B050"/>
                </a:solidFill>
              </a:rPr>
              <a:t>ў СКЛАДАНАЗЛУЧАНЫХ сказах</a:t>
            </a:r>
            <a:r>
              <a:rPr lang="be-BY" sz="2000" b="1" dirty="0" smtClean="0"/>
              <a:t>:</a:t>
            </a:r>
            <a:r>
              <a:rPr lang="be-BY" sz="3100" b="1" dirty="0" smtClean="0"/>
              <a:t> </a:t>
            </a:r>
            <a:r>
              <a:rPr lang="be-BY" sz="3100" b="1" dirty="0" smtClean="0">
                <a:solidFill>
                  <a:srgbClr val="FF0000"/>
                </a:solidFill>
              </a:rPr>
              <a:t>КОСКА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334118"/>
          <a:ext cx="8786874" cy="5327357"/>
        </p:xfrm>
        <a:graphic>
          <a:graphicData uri="http://schemas.openxmlformats.org/drawingml/2006/table">
            <a:tbl>
              <a:tblPr/>
              <a:tblGrid>
                <a:gridCol w="4391753"/>
                <a:gridCol w="4395121"/>
              </a:tblGrid>
              <a:tr h="30893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А)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Коска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паміж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часткамі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4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складаназлучанага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сказа </a:t>
                      </a:r>
                      <a:r>
                        <a:rPr lang="ru-RU" sz="2400" b="1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ставіцца</a:t>
                      </a:r>
                      <a:r>
                        <a:rPr lang="ru-RU" sz="240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   Прыкл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ады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       ],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[       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але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ды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(=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але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аднак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затое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жа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аж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супастаўляльныя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часткі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(супраціўныя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злучнікі)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Кожны праўду знае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ды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не кожны любіць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Не лічу я кветачак вясной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лічу я ягадкі па восені. </a:t>
                      </a:r>
                      <a:endParaRPr lang="be-BY" sz="18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 канцы кастрычніка днём усё яшчэ было цёпла</a:t>
                      </a:r>
                      <a:r>
                        <a:rPr lang="be-BY" sz="18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затое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ноччу дацінаў холад.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 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альбо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не менш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адзіночныя размеркавальныя злучнікі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Празвініць у сенях муха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альбо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хрусне дзесь сучок.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614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 тых выпадках, калі размеркавальныя часткі цесна звязаны па сэнсе і інтанацыі, коска паміж імі не ставіцца: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Шуміць вецер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гудзяць правады.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8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800" b="1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ru-RU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альбо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то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не то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)[         ],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альбо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то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не 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 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размеркавальныя часткі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 паўторнымі злучнікамі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помніш ты сваёй зямлі прасторы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бачыў ты віры імклівых рэк?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b="1" i="1" smtClean="0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be-BY" sz="1800" i="1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сіберны холад пачнецца, 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мокра стане </a:t>
                      </a:r>
                      <a:r>
                        <a:rPr lang="be-BY" sz="1800" i="1" smtClean="0">
                          <a:latin typeface="Times New Roman"/>
                          <a:ea typeface="Times New Roman"/>
                          <a:cs typeface="Times New Roman"/>
                        </a:rPr>
                        <a:t>на дварэ.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Дзень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снегам сыпаў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ён ліў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дажджом.</a:t>
                      </a:r>
                      <a:r>
                        <a:rPr lang="be-BY" sz="18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загамоніць бор тужліва,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стане ціха і маўкліва. </a:t>
                      </a:r>
                      <a:endParaRPr lang="be-BY" sz="18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164</TotalTime>
  <Words>2225</Words>
  <Application>Microsoft Office PowerPoint</Application>
  <PresentationFormat>Экран (4:3)</PresentationFormat>
  <Paragraphs>194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Складаназлучаныя сказы  і Знакі прыпынку ў іх</vt:lpstr>
      <vt:lpstr>П л а н </vt:lpstr>
      <vt:lpstr>1. Паняцце складаназлучаных сказаў</vt:lpstr>
      <vt:lpstr>1. Паняцце складаназлучаных сказаў (працяг)</vt:lpstr>
      <vt:lpstr>2. Тыпы частак у складаназлучаным сказе:  а) СЗС  с а   с п а л у ч а л ь н ы м і   часткамі. </vt:lpstr>
      <vt:lpstr>2. Тыпы частак у складаназлучаным сказе:  б) СЗС   з   с у п а с т а ў л я л ь н ы м і   часткамі </vt:lpstr>
      <vt:lpstr>2. Тыпы частак у складаназлучаным сказе: в) СЗС   з   пералічальна-размеркавальнымі    часткамі </vt:lpstr>
      <vt:lpstr>2. Тыпы частак у складаназлучаным сказе: в) СЗС   з   д а л у ч а л ь н ы м і    часткамі </vt:lpstr>
      <vt:lpstr>3. Знакі прыпынку  ў СКЛАДАНАЗЛУЧАНЫХ сказах: КОСКА </vt:lpstr>
      <vt:lpstr> 3. Знакі прыпынку ў СКЛАДАНАЗЛУЧАНЫХ сказах:  коска  (працяг)</vt:lpstr>
      <vt:lpstr>Б) Коска  паміж спалучальнымі часткамі   складаназлучанага сказа   НЕ ставіцца</vt:lpstr>
      <vt:lpstr>Б) Коска  паміж спалучальнымі часткамі  складаназлучанага сказа  НЕ ставіцца</vt:lpstr>
      <vt:lpstr>Б) Коска   паміж спалучальнымі часткамі  складаназлучанага сказа   НЕ ставіцца</vt:lpstr>
      <vt:lpstr>В) Кропка з коскай  паміж часткамі складаназлучанага сказа </vt:lpstr>
      <vt:lpstr>Г) Працяжнік  паміж часткамі складаназлучанага сказа </vt:lpstr>
      <vt:lpstr>Д) Коска з працяжнікам  паміж часткамі складаназлучанага сказа </vt:lpstr>
      <vt:lpstr>Дзякуй за ўвагу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Складаназлучаныя сказы  і Знакі прыпынку ў іх</dc:title>
  <dc:creator>Chajkova</dc:creator>
  <cp:lastModifiedBy>Chajkova</cp:lastModifiedBy>
  <cp:revision>20</cp:revision>
  <dcterms:created xsi:type="dcterms:W3CDTF">2018-04-22T21:10:52Z</dcterms:created>
  <dcterms:modified xsi:type="dcterms:W3CDTF">2018-05-24T08:52:00Z</dcterms:modified>
</cp:coreProperties>
</file>